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5" r:id="rId18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0" Type="http://schemas.openxmlformats.org/officeDocument/2006/relationships/slide" Target="slides/slide6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7" name="Shape 9727"/>
        <p:cNvGrpSpPr/>
        <p:nvPr/>
      </p:nvGrpSpPr>
      <p:grpSpPr>
        <a:xfrm>
          <a:off x="0" y="0"/>
          <a:ext cx="0" cy="0"/>
          <a:chOff x="0" y="0"/>
          <a:chExt cx="0" cy="0"/>
        </a:xfrm>
      </p:grpSpPr>
      <p:sp>
        <p:nvSpPr>
          <p:cNvPr id="9728" name="Google Shape;9728;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9" name="Google Shape;972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60.xml"/></Relationships>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0" name="Shape 9730"/>
        <p:cNvGrpSpPr/>
        <p:nvPr/>
      </p:nvGrpSpPr>
      <p:grpSpPr>
        <a:xfrm>
          <a:off x="0" y="0"/>
          <a:ext cx="0" cy="0"/>
          <a:chOff x="0" y="0"/>
          <a:chExt cx="0" cy="0"/>
        </a:xfrm>
      </p:grpSpPr>
      <p:sp>
        <p:nvSpPr>
          <p:cNvPr id="9731" name="Google Shape;9731;p149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400"/>
              <a:buFont typeface="Arial"/>
              <a:buNone/>
            </a:pPr>
            <a:fld id="{00000000-1234-1234-1234-123412341234}" type="slidenum">
              <a:rPr b="1" i="0" lang="en-US" sz="1400" u="none" cap="none" strike="noStrike">
                <a:solidFill>
                  <a:srgbClr val="333399"/>
                </a:solidFill>
                <a:latin typeface="Arial"/>
                <a:ea typeface="Arial"/>
                <a:cs typeface="Arial"/>
                <a:sym typeface="Arial"/>
              </a:rPr>
              <a:t>‹#›</a:t>
            </a:fld>
            <a:endParaRPr b="1" i="0" sz="1400" u="none" cap="none" strike="noStrike">
              <a:solidFill>
                <a:srgbClr val="333399"/>
              </a:solidFill>
              <a:latin typeface="Arial"/>
              <a:ea typeface="Arial"/>
              <a:cs typeface="Arial"/>
              <a:sym typeface="Arial"/>
            </a:endParaRPr>
          </a:p>
        </p:txBody>
      </p:sp>
      <p:sp>
        <p:nvSpPr>
          <p:cNvPr id="9732" name="Google Shape;9732;p1490"/>
          <p:cNvSpPr txBox="1"/>
          <p:nvPr>
            <p:ph type="title"/>
          </p:nvPr>
        </p:nvSpPr>
        <p:spPr>
          <a:xfrm>
            <a:off x="838200" y="914400"/>
            <a:ext cx="7848600" cy="5000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Research Question 5: </a:t>
            </a:r>
            <a:br>
              <a:rPr b="1" lang="en-US" sz="2000"/>
            </a:br>
            <a:r>
              <a:rPr b="1" lang="en-US" sz="2000">
                <a:solidFill>
                  <a:srgbClr val="9FA681"/>
                </a:solidFill>
              </a:rPr>
              <a:t>Findings: Overall Effectiveness in Creating an Inclusive Work Environment</a:t>
            </a:r>
            <a:endParaRPr/>
          </a:p>
        </p:txBody>
      </p:sp>
      <p:sp>
        <p:nvSpPr>
          <p:cNvPr id="9733" name="Google Shape;9733;p1490"/>
          <p:cNvSpPr txBox="1"/>
          <p:nvPr>
            <p:ph idx="1" type="body"/>
          </p:nvPr>
        </p:nvSpPr>
        <p:spPr>
          <a:xfrm>
            <a:off x="838200" y="1600200"/>
            <a:ext cx="8077200" cy="4525963"/>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600"/>
              <a:buFont typeface="Arial"/>
              <a:buNone/>
            </a:pPr>
            <a:r>
              <a:rPr b="1" lang="en-US" sz="1600"/>
              <a:t>Positive Perceptions Clustered into Three Groups</a:t>
            </a:r>
            <a:endParaRPr/>
          </a:p>
          <a:p>
            <a:pPr indent="0" lvl="0" marL="0" rtl="0" algn="l">
              <a:lnSpc>
                <a:spcPct val="80000"/>
              </a:lnSpc>
              <a:spcBef>
                <a:spcPts val="280"/>
              </a:spcBef>
              <a:spcAft>
                <a:spcPts val="0"/>
              </a:spcAft>
              <a:buClr>
                <a:schemeClr val="dk1"/>
              </a:buClr>
              <a:buSzPts val="1400"/>
              <a:buFont typeface="Arial"/>
              <a:buNone/>
            </a:pPr>
            <a:r>
              <a:t/>
            </a:r>
            <a:endParaRPr b="1" sz="1400"/>
          </a:p>
          <a:p>
            <a:pPr indent="0" lvl="0" marL="0" rtl="0" algn="l">
              <a:lnSpc>
                <a:spcPct val="80000"/>
              </a:lnSpc>
              <a:spcBef>
                <a:spcPts val="320"/>
              </a:spcBef>
              <a:spcAft>
                <a:spcPts val="0"/>
              </a:spcAft>
              <a:buClr>
                <a:schemeClr val="dk1"/>
              </a:buClr>
              <a:buSzPts val="1600"/>
              <a:buFont typeface="Arial"/>
              <a:buNone/>
            </a:pPr>
            <a:r>
              <a:rPr lang="en-US" sz="1600"/>
              <a:t>Group 1</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Promoting professional growth – 70.7%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Fostering mutual trust and respect – 69.7%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Valuing individual contributions – 69.0%</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lnSpc>
                <a:spcPct val="80000"/>
              </a:lnSpc>
              <a:spcBef>
                <a:spcPts val="320"/>
              </a:spcBef>
              <a:spcAft>
                <a:spcPts val="0"/>
              </a:spcAft>
              <a:buClr>
                <a:schemeClr val="dk1"/>
              </a:buClr>
              <a:buSzPts val="1600"/>
              <a:buFont typeface="Arial"/>
              <a:buNone/>
            </a:pPr>
            <a:r>
              <a:rPr lang="en-US" sz="1600"/>
              <a:t>Group 2</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Providing a supportive environment for every employee – 63.3%</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Sharing information with employees so they can do their best work – 58.7%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Creating a strong teamwork culture – 58.5%</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lnSpc>
                <a:spcPct val="80000"/>
              </a:lnSpc>
              <a:spcBef>
                <a:spcPts val="320"/>
              </a:spcBef>
              <a:spcAft>
                <a:spcPts val="0"/>
              </a:spcAft>
              <a:buClr>
                <a:schemeClr val="dk1"/>
              </a:buClr>
              <a:buSzPts val="1600"/>
              <a:buFont typeface="Arial"/>
              <a:buNone/>
            </a:pPr>
            <a:r>
              <a:rPr lang="en-US" sz="1600"/>
              <a:t>Group 3</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Educating employees on how diversity fosters creativity and innovation – 49.9%</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spcBef>
                <a:spcPts val="320"/>
              </a:spcBef>
              <a:spcAft>
                <a:spcPts val="0"/>
              </a:spcAft>
              <a:buClr>
                <a:schemeClr val="dk1"/>
              </a:buClr>
              <a:buSzPts val="1600"/>
              <a:buFont typeface="Arial"/>
              <a:buNone/>
            </a:pPr>
            <a:r>
              <a:rPr b="1" lang="en-US" sz="1600"/>
              <a:t>Subgroup Differences in Positive Perceptions for All 7 Items about Overall Effectiveness in Creating an Inclusive Work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